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4" roundtripDataSignature="AMtx7mgO2eYbOA+AbG+vEc2m3+4uSxT4u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8.jpg>
</file>

<file path=ppt/media/image2.png>
</file>

<file path=ppt/media/image3.png>
</file>

<file path=ppt/media/image4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0" name="Google Shape;29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5" name="Google Shape;32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6" name="Google Shape;37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85513629d1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6" name="Google Shape;446;g385513629d1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7" name="Google Shape;447;g385513629d1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789c35055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789c35055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g3789c350559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789c350559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789c350559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g3789c350559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789c350559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789c350559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g3789c350559_0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0" name="Google Shape;55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1" name="Google Shape;55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showMasterSp="0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7" name="Google Shape;57;p7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7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9" name="Google Shape;59;p7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7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" name="Google Shape;66;p7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7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7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" name="Google Shape;69;p7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2" name="Google Shape;72;p7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4" name="Google Shape;74;p7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" name="Google Shape;77;p7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7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7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4" name="Google Shape;84;p7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7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7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1" name="Google Shape;91;p7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3" name="Google Shape;93;p7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7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6" name="Google Shape;96;p7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8" name="Google Shape;98;p7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1" name="Google Shape;101;p7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7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7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7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7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0" name="Google Shape;110;p7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2" name="Google Shape;112;p7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" name="Google Shape;113;p7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7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15" name="Google Shape;115;p7"/>
          <p:cNvSpPr txBox="1"/>
          <p:nvPr>
            <p:ph idx="10" type="dt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7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7"/>
          <p:cNvSpPr txBox="1"/>
          <p:nvPr>
            <p:ph idx="12" type="sldNum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/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18"/>
          <p:cNvSpPr txBox="1"/>
          <p:nvPr>
            <p:ph idx="1" type="body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79" name="Google Shape;179;p18"/>
          <p:cNvSpPr txBox="1"/>
          <p:nvPr>
            <p:ph idx="2" type="body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0" name="Google Shape;180;p1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1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1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leyenda" type="picTx">
  <p:cSld name="PICTURE_WITH_CAPTION_TEX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19"/>
          <p:cNvSpPr/>
          <p:nvPr>
            <p:ph idx="2" type="pic"/>
          </p:nvPr>
        </p:nvSpPr>
        <p:spPr>
          <a:xfrm>
            <a:off x="7380721" y="609601"/>
            <a:ext cx="3666690" cy="51815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86" name="Google Shape;186;p19"/>
          <p:cNvSpPr txBox="1"/>
          <p:nvPr>
            <p:ph idx="1" type="body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7" name="Google Shape;187;p1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1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leyenda">
  <p:cSld name="Título y leyenda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/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0"/>
          <p:cNvSpPr txBox="1"/>
          <p:nvPr>
            <p:ph idx="1" type="body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93" name="Google Shape;193;p2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 con leyenda">
  <p:cSld name="Cita con leyenda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/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1"/>
          <p:cNvSpPr txBox="1"/>
          <p:nvPr>
            <p:ph idx="1" type="body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99" name="Google Shape;199;p21"/>
          <p:cNvSpPr txBox="1"/>
          <p:nvPr>
            <p:ph idx="2" type="body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00" name="Google Shape;200;p2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203" name="Google Shape;203;p21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es-ES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1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es-ES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jeta de nombre">
  <p:cSld name="Tarjeta de nombre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 txBox="1"/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2"/>
          <p:cNvSpPr txBox="1"/>
          <p:nvPr>
            <p:ph idx="1" type="body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08" name="Google Shape;208;p2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3">
  <p:cSld name="Columna 3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3"/>
          <p:cNvSpPr txBox="1"/>
          <p:nvPr>
            <p:ph idx="1" type="body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4" name="Google Shape;214;p23"/>
          <p:cNvSpPr txBox="1"/>
          <p:nvPr>
            <p:ph idx="2" type="body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5" name="Google Shape;215;p23"/>
          <p:cNvSpPr txBox="1"/>
          <p:nvPr>
            <p:ph idx="3" type="body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6" name="Google Shape;216;p23"/>
          <p:cNvSpPr txBox="1"/>
          <p:nvPr>
            <p:ph idx="4" type="body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7" name="Google Shape;217;p23"/>
          <p:cNvSpPr txBox="1"/>
          <p:nvPr>
            <p:ph idx="5" type="body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8" name="Google Shape;218;p23"/>
          <p:cNvSpPr txBox="1"/>
          <p:nvPr>
            <p:ph idx="6" type="body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9" name="Google Shape;219;p2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2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24"/>
          <p:cNvSpPr txBox="1"/>
          <p:nvPr>
            <p:ph idx="1" type="body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25" name="Google Shape;225;p2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2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2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5"/>
          <p:cNvSpPr txBox="1"/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5"/>
          <p:cNvSpPr txBox="1"/>
          <p:nvPr>
            <p:ph idx="1" type="body"/>
          </p:nvPr>
        </p:nvSpPr>
        <p:spPr>
          <a:xfrm rot="5400000">
            <a:off x="2424905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31" name="Google Shape;231;p2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2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2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ontenido" type="obj">
  <p:cSld name="OBJEC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0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10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84" name="Google Shape;284;p1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1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1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ontenido" type="obj">
  <p:cSld name="OBJEC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9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9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1" name="Google Shape;121;p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de imagen 3">
  <p:cSld name="Columna de imagen 3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"/>
          <p:cNvSpPr txBox="1"/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27" name="Google Shape;127;p11"/>
          <p:cNvSpPr/>
          <p:nvPr>
            <p:ph idx="2" type="pic"/>
          </p:nvPr>
        </p:nvSpPr>
        <p:spPr>
          <a:xfrm>
            <a:off x="1141413" y="2666998"/>
            <a:ext cx="31952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28" name="Google Shape;128;p11"/>
          <p:cNvSpPr txBox="1"/>
          <p:nvPr>
            <p:ph idx="3" type="body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29" name="Google Shape;129;p11"/>
          <p:cNvSpPr txBox="1"/>
          <p:nvPr>
            <p:ph idx="4" type="body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30" name="Google Shape;130;p11"/>
          <p:cNvSpPr/>
          <p:nvPr>
            <p:ph idx="5" type="pic"/>
          </p:nvPr>
        </p:nvSpPr>
        <p:spPr>
          <a:xfrm>
            <a:off x="4489053" y="2666998"/>
            <a:ext cx="31989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31" name="Google Shape;131;p11"/>
          <p:cNvSpPr txBox="1"/>
          <p:nvPr>
            <p:ph idx="6" type="body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32" name="Google Shape;132;p11"/>
          <p:cNvSpPr txBox="1"/>
          <p:nvPr>
            <p:ph idx="7" type="body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33" name="Google Shape;133;p11"/>
          <p:cNvSpPr/>
          <p:nvPr>
            <p:ph idx="8" type="pic"/>
          </p:nvPr>
        </p:nvSpPr>
        <p:spPr>
          <a:xfrm>
            <a:off x="7852442" y="2666998"/>
            <a:ext cx="3194969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34" name="Google Shape;134;p11"/>
          <p:cNvSpPr txBox="1"/>
          <p:nvPr>
            <p:ph idx="9" type="body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35" name="Google Shape;135;p1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panorámica con leyenda">
  <p:cSld name="Imagen panorámica con leyenda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2"/>
          <p:cNvSpPr txBox="1"/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2"/>
          <p:cNvSpPr/>
          <p:nvPr>
            <p:ph idx="2" type="pic"/>
          </p:nvPr>
        </p:nvSpPr>
        <p:spPr>
          <a:xfrm>
            <a:off x="1141411" y="606426"/>
            <a:ext cx="9912354" cy="3299778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41" name="Google Shape;141;p12"/>
          <p:cNvSpPr txBox="1"/>
          <p:nvPr>
            <p:ph idx="1" type="body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42" name="Google Shape;142;p1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la sección" type="secHead">
  <p:cSld name="SECTION_HEADER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"/>
          <p:cNvSpPr txBox="1"/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3"/>
          <p:cNvSpPr txBox="1"/>
          <p:nvPr>
            <p:ph idx="1" type="body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8" name="Google Shape;148;p1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contenido" type="twoObj">
  <p:cSld name="TWO_OBJECTS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4"/>
          <p:cNvSpPr txBox="1"/>
          <p:nvPr>
            <p:ph idx="1" type="body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4" name="Google Shape;154;p14"/>
          <p:cNvSpPr txBox="1"/>
          <p:nvPr>
            <p:ph idx="2" type="body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5" name="Google Shape;155;p1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1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/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5"/>
          <p:cNvSpPr txBox="1"/>
          <p:nvPr>
            <p:ph idx="1" type="body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61" name="Google Shape;161;p15"/>
          <p:cNvSpPr txBox="1"/>
          <p:nvPr>
            <p:ph idx="2" type="body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62" name="Google Shape;162;p15"/>
          <p:cNvSpPr txBox="1"/>
          <p:nvPr>
            <p:ph idx="3" type="body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63" name="Google Shape;163;p15"/>
          <p:cNvSpPr txBox="1"/>
          <p:nvPr>
            <p:ph idx="4" type="body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64" name="Google Shape;164;p1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1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1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1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1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1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1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8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0" name="Google Shape;10;p6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6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oogle Shape;12;p6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3" name="Google Shape;13;p6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6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15;p6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6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6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6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6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0" name="Google Shape;20;p6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6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6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6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4" name="Google Shape;24;p6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5" name="Google Shape;25;p6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6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6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" name="Google Shape;28;p6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6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6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6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6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6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6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6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" name="Google Shape;36;p6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6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6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" name="Google Shape;39;p6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" name="Google Shape;40;p6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41" name="Google Shape;41;p6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2" name="Google Shape;42;p6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6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6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6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6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6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6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" name="Google Shape;49;p6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6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" name="Google Shape;51;p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6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3" name="Google Shape;53;p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4" name="Google Shape;54;p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5" name="Google Shape;55;p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235" name="Google Shape;235;p8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6" name="Google Shape;236;p8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37" name="Google Shape;237;p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238" name="Google Shape;238;p8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8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8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8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2" name="Google Shape;242;p8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8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4" name="Google Shape;244;p8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5" name="Google Shape;245;p8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8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8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8" name="Google Shape;248;p8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49" name="Google Shape;249;p8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50" name="Google Shape;250;p8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1" name="Google Shape;251;p8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2" name="Google Shape;252;p8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3" name="Google Shape;253;p8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6" name="Google Shape;256;p8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8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8" name="Google Shape;258;p8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0" name="Google Shape;260;p8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1" name="Google Shape;261;p8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4" name="Google Shape;264;p8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5" name="Google Shape;265;p8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266" name="Google Shape;266;p8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7" name="Google Shape;267;p8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8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8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0" name="Google Shape;270;p8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8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2" name="Google Shape;272;p8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8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4" name="Google Shape;274;p8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8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76" name="Google Shape;276;p8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8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8" name="Google Shape;278;p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9" name="Google Shape;279;p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80" name="Google Shape;280;p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3.png"/><Relationship Id="rId6" Type="http://schemas.openxmlformats.org/officeDocument/2006/relationships/image" Target="../media/image15.jpg"/><Relationship Id="rId7" Type="http://schemas.openxmlformats.org/officeDocument/2006/relationships/image" Target="../media/image16.jpg"/><Relationship Id="rId8" Type="http://schemas.openxmlformats.org/officeDocument/2006/relationships/image" Target="../media/image1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1"/>
          <p:cNvGrpSpPr/>
          <p:nvPr/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>
          <p:nvSpPr>
            <p:cNvPr id="293" name="Google Shape;293;p1"/>
            <p:cNvSpPr/>
            <p:nvPr/>
          </p:nvSpPr>
          <p:spPr>
            <a:xfrm>
              <a:off x="1" y="-1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294" name="Google Shape;294;p1"/>
            <p:cNvPicPr preferRelativeResize="0"/>
            <p:nvPr/>
          </p:nvPicPr>
          <p:blipFill rotWithShape="1">
            <a:blip r:embed="rId4">
              <a:alphaModFix amt="30000"/>
            </a:blip>
            <a:srcRect b="0" l="0" r="0" t="0"/>
            <a:stretch/>
          </p:blipFill>
          <p:spPr>
            <a:xfrm>
              <a:off x="0" y="-1"/>
              <a:ext cx="12192003" cy="68580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Bombilla" id="295" name="Google Shape;295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6" name="Google Shape;296;p1"/>
          <p:cNvGrpSpPr/>
          <p:nvPr/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97" name="Google Shape;297;p1"/>
            <p:cNvSpPr/>
            <p:nvPr/>
          </p:nvSpPr>
          <p:spPr>
            <a:xfrm>
              <a:off x="2582333" y="2235200"/>
              <a:ext cx="7027334" cy="2396067"/>
            </a:xfrm>
            <a:prstGeom prst="round2DiagRect">
              <a:avLst>
                <a:gd fmla="val 9246" name="adj1"/>
                <a:gd fmla="val 0" name="adj2"/>
              </a:avLst>
            </a:prstGeom>
            <a:solidFill>
              <a:schemeClr val="dk1">
                <a:alpha val="80000"/>
              </a:schemeClr>
            </a:solidFill>
            <a:ln cap="sq" cmpd="sng" w="19050">
              <a:solidFill>
                <a:schemeClr val="lt2">
                  <a:alpha val="60000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88900" rotWithShape="0" algn="t" dir="54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grpSp>
          <p:nvGrpSpPr>
            <p:cNvPr id="298" name="Google Shape;298;p1"/>
            <p:cNvGrpSpPr/>
            <p:nvPr/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299" name="Google Shape;299;p1"/>
              <p:cNvSpPr/>
              <p:nvPr/>
            </p:nvSpPr>
            <p:spPr>
              <a:xfrm flipH="1" rot="-5400000">
                <a:off x="9653587" y="3379784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00" name="Google Shape;300;p1"/>
              <p:cNvSpPr/>
              <p:nvPr/>
            </p:nvSpPr>
            <p:spPr>
              <a:xfrm flipH="1" rot="-5400000">
                <a:off x="10078244" y="3310728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01" name="Google Shape;301;p1"/>
              <p:cNvSpPr/>
              <p:nvPr/>
            </p:nvSpPr>
            <p:spPr>
              <a:xfrm flipH="1" rot="-5400000">
                <a:off x="11146631" y="3574253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02" name="Google Shape;302;p1"/>
              <p:cNvSpPr/>
              <p:nvPr/>
            </p:nvSpPr>
            <p:spPr>
              <a:xfrm flipH="1" rot="-5400000">
                <a:off x="10230644" y="3034502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03" name="Google Shape;303;p1"/>
              <p:cNvSpPr/>
              <p:nvPr/>
            </p:nvSpPr>
            <p:spPr>
              <a:xfrm rot="5400000">
                <a:off x="10034587" y="256275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04" name="Google Shape;304;p1"/>
              <p:cNvSpPr/>
              <p:nvPr/>
            </p:nvSpPr>
            <p:spPr>
              <a:xfrm rot="5400000">
                <a:off x="10747375" y="3232679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05" name="Google Shape;305;p1"/>
              <p:cNvSpPr/>
              <p:nvPr/>
            </p:nvSpPr>
            <p:spPr>
              <a:xfrm rot="5400000">
                <a:off x="11399044" y="3095360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06" name="Google Shape;306;p1"/>
              <p:cNvSpPr/>
              <p:nvPr/>
            </p:nvSpPr>
            <p:spPr>
              <a:xfrm rot="5400000">
                <a:off x="10353675" y="2153178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07" name="Google Shape;307;p1"/>
              <p:cNvSpPr/>
              <p:nvPr/>
            </p:nvSpPr>
            <p:spPr>
              <a:xfrm rot="5400000">
                <a:off x="9848850" y="330887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08" name="Google Shape;308;p1"/>
              <p:cNvSpPr/>
              <p:nvPr/>
            </p:nvSpPr>
            <p:spPr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09" name="Google Shape;309;p1"/>
              <p:cNvSpPr/>
              <p:nvPr/>
            </p:nvSpPr>
            <p:spPr>
              <a:xfrm rot="5400000">
                <a:off x="2122751" y="3532184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10" name="Google Shape;310;p1"/>
              <p:cNvSpPr/>
              <p:nvPr/>
            </p:nvSpPr>
            <p:spPr>
              <a:xfrm rot="5400000">
                <a:off x="1958445" y="3463128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11" name="Google Shape;311;p1"/>
              <p:cNvSpPr/>
              <p:nvPr/>
            </p:nvSpPr>
            <p:spPr>
              <a:xfrm rot="5400000">
                <a:off x="858308" y="3726653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12" name="Google Shape;312;p1"/>
              <p:cNvSpPr/>
              <p:nvPr/>
            </p:nvSpPr>
            <p:spPr>
              <a:xfrm rot="5400000">
                <a:off x="1658407" y="3186902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13" name="Google Shape;313;p1"/>
              <p:cNvSpPr/>
              <p:nvPr/>
            </p:nvSpPr>
            <p:spPr>
              <a:xfrm flipH="1" rot="-5400000">
                <a:off x="1860814" y="271515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14" name="Google Shape;314;p1"/>
              <p:cNvSpPr/>
              <p:nvPr/>
            </p:nvSpPr>
            <p:spPr>
              <a:xfrm flipH="1" rot="-5400000">
                <a:off x="1289314" y="3385079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15" name="Google Shape;315;p1"/>
              <p:cNvSpPr/>
              <p:nvPr/>
            </p:nvSpPr>
            <p:spPr>
              <a:xfrm flipH="1" rot="-5400000">
                <a:off x="605895" y="3247760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16" name="Google Shape;316;p1"/>
              <p:cNvSpPr/>
              <p:nvPr/>
            </p:nvSpPr>
            <p:spPr>
              <a:xfrm flipH="1" rot="-5400000">
                <a:off x="1532202" y="2305578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17" name="Google Shape;317;p1"/>
              <p:cNvSpPr/>
              <p:nvPr/>
            </p:nvSpPr>
            <p:spPr>
              <a:xfrm flipH="1" rot="-5400000">
                <a:off x="2154501" y="346127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18" name="Google Shape;318;p1"/>
              <p:cNvSpPr/>
              <p:nvPr/>
            </p:nvSpPr>
            <p:spPr>
              <a:xfrm flipH="1" rot="-5400000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lt2">
                  <a:alpha val="60000"/>
                </a:schemeClr>
              </a:solidFill>
              <a:ln>
                <a:noFill/>
              </a:ln>
              <a:effectLst>
                <a:outerShdw blurRad="50800" rotWithShape="0" algn="tl" dir="2700000" dist="38100">
                  <a:srgbClr val="000000">
                    <a:alpha val="56862"/>
                  </a:srgbClr>
                </a:outerShdw>
              </a:effectLst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</p:grpSp>
      <p:sp>
        <p:nvSpPr>
          <p:cNvPr id="319" name="Google Shape;319;p1"/>
          <p:cNvSpPr txBox="1"/>
          <p:nvPr>
            <p:ph type="ctrTitle"/>
          </p:nvPr>
        </p:nvSpPr>
        <p:spPr>
          <a:xfrm>
            <a:off x="2667000" y="2328334"/>
            <a:ext cx="6858000" cy="1367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</a:pPr>
            <a:r>
              <a:rPr lang="es-ES"/>
              <a:t>ELDER GUARDIAN</a:t>
            </a:r>
            <a:endParaRPr/>
          </a:p>
        </p:txBody>
      </p:sp>
      <p:sp>
        <p:nvSpPr>
          <p:cNvPr id="320" name="Google Shape;320;p1"/>
          <p:cNvSpPr txBox="1"/>
          <p:nvPr>
            <p:ph idx="1" type="subTitle"/>
          </p:nvPr>
        </p:nvSpPr>
        <p:spPr>
          <a:xfrm>
            <a:off x="2667001" y="3602038"/>
            <a:ext cx="6857999" cy="9530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es-ES"/>
              <a:t>Tu tranquilidad, Su bienestar</a:t>
            </a:r>
            <a:endParaRPr/>
          </a:p>
        </p:txBody>
      </p:sp>
      <p:sp>
        <p:nvSpPr>
          <p:cNvPr id="321" name="Google Shape;321;p1"/>
          <p:cNvSpPr/>
          <p:nvPr/>
        </p:nvSpPr>
        <p:spPr>
          <a:xfrm>
            <a:off x="273125" y="414475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76200" rotWithShape="0" algn="l" dist="38100">
              <a:srgbClr val="000000">
                <a:alpha val="3607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28" name="Google Shape;328;p2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-2783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9" name="Google Shape;329;p2"/>
          <p:cNvGrpSpPr/>
          <p:nvPr/>
        </p:nvGrpSpPr>
        <p:grpSpPr>
          <a:xfrm>
            <a:off x="0" y="0"/>
            <a:ext cx="1220788" cy="6858001"/>
            <a:chOff x="-14288" y="0"/>
            <a:chExt cx="1220788" cy="6858001"/>
          </a:xfrm>
        </p:grpSpPr>
        <p:sp>
          <p:nvSpPr>
            <p:cNvPr id="330" name="Google Shape;330;p2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341" name="Google Shape;341;p2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42" name="Google Shape;342;p2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357" name="Google Shape;357;p2"/>
          <p:cNvSpPr txBox="1"/>
          <p:nvPr>
            <p:ph type="title"/>
          </p:nvPr>
        </p:nvSpPr>
        <p:spPr>
          <a:xfrm>
            <a:off x="677350" y="52900"/>
            <a:ext cx="2996100" cy="11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Twentieth Century"/>
              <a:buNone/>
            </a:pPr>
            <a:r>
              <a:rPr lang="es-ES" sz="3300">
                <a:solidFill>
                  <a:srgbClr val="FFFFFF"/>
                </a:solidFill>
              </a:rPr>
              <a:t>Problemática</a:t>
            </a:r>
            <a:endParaRPr/>
          </a:p>
        </p:txBody>
      </p:sp>
      <p:sp>
        <p:nvSpPr>
          <p:cNvPr id="358" name="Google Shape;358;p2"/>
          <p:cNvSpPr/>
          <p:nvPr/>
        </p:nvSpPr>
        <p:spPr>
          <a:xfrm>
            <a:off x="4059935" y="853439"/>
            <a:ext cx="6987476" cy="4760505"/>
          </a:xfrm>
          <a:prstGeom prst="round2DiagRect">
            <a:avLst>
              <a:gd fmla="val 7418" name="adj1"/>
              <a:gd fmla="val 0" name="adj2"/>
            </a:avLst>
          </a:prstGeom>
          <a:solidFill>
            <a:schemeClr val="lt1"/>
          </a:solidFill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359" name="Google Shape;359;p2"/>
          <p:cNvGrpSpPr/>
          <p:nvPr/>
        </p:nvGrpSpPr>
        <p:grpSpPr>
          <a:xfrm>
            <a:off x="11379200" y="0"/>
            <a:ext cx="674688" cy="6848476"/>
            <a:chOff x="11364912" y="0"/>
            <a:chExt cx="674688" cy="6848476"/>
          </a:xfrm>
        </p:grpSpPr>
        <p:sp>
          <p:nvSpPr>
            <p:cNvPr id="360" name="Google Shape;360;p2"/>
            <p:cNvSpPr/>
            <p:nvPr/>
          </p:nvSpPr>
          <p:spPr>
            <a:xfrm>
              <a:off x="11483975" y="0"/>
              <a:ext cx="417513" cy="512763"/>
            </a:xfrm>
            <a:custGeom>
              <a:rect b="b" l="l" r="r" t="t"/>
              <a:pathLst>
                <a:path extrusionOk="0" h="323" w="26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11364912" y="474663"/>
              <a:ext cx="157163" cy="152400"/>
            </a:xfrm>
            <a:custGeom>
              <a:rect b="b" l="l" r="r" t="t"/>
              <a:pathLst>
                <a:path extrusionOk="0" h="32" w="33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11631612" y="1539875"/>
              <a:ext cx="188913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11531600" y="5694363"/>
              <a:ext cx="298450" cy="1154113"/>
            </a:xfrm>
            <a:custGeom>
              <a:rect b="b" l="l" r="r" t="t"/>
              <a:pathLst>
                <a:path extrusionOk="0" h="727" w="188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11772900" y="5551488"/>
              <a:ext cx="157163" cy="155575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11710987" y="4763"/>
              <a:ext cx="304800" cy="1544638"/>
            </a:xfrm>
            <a:custGeom>
              <a:rect b="b" l="l" r="r" t="t"/>
              <a:pathLst>
                <a:path extrusionOk="0" h="973" w="192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11636375" y="4867275"/>
              <a:ext cx="188913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11441112" y="5046663"/>
              <a:ext cx="307975" cy="1801813"/>
            </a:xfrm>
            <a:custGeom>
              <a:rect b="b" l="l" r="r" t="t"/>
              <a:pathLst>
                <a:path extrusionOk="0" h="1135" w="194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11849100" y="64166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B0BFC7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11939587" y="6596063"/>
              <a:ext cx="23813" cy="2524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B0BFC7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pic>
        <p:nvPicPr>
          <p:cNvPr id="370" name="Google Shape;370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15350" y="903288"/>
            <a:ext cx="6470124" cy="459688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2"/>
          <p:cNvSpPr txBox="1"/>
          <p:nvPr/>
        </p:nvSpPr>
        <p:spPr>
          <a:xfrm>
            <a:off x="6644639" y="5356016"/>
            <a:ext cx="617651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Fuente: Leiva et al. (2019), Revista Médica de Chile.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2"/>
          <p:cNvSpPr txBox="1"/>
          <p:nvPr/>
        </p:nvSpPr>
        <p:spPr>
          <a:xfrm>
            <a:off x="813000" y="1737188"/>
            <a:ext cx="30000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Las caídas en adultos mayores son un problema crítico de salud pública. Alrededor del 30% de las personas mayores de 65 años y el 50% de las mayores de 80 años sufren al menos una caída al año. Estas pueden causar lesiones graves como fracturas de cadera o hematomas cerebrales y tienen efectos psicológicos significativos, como miedo a nuevas caídas, lo que limita su movilidad y calidad de vida.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oogle Shape;378;p3"/>
          <p:cNvGrpSpPr/>
          <p:nvPr/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>
          <p:nvSpPr>
            <p:cNvPr id="379" name="Google Shape;379;p3"/>
            <p:cNvSpPr/>
            <p:nvPr/>
          </p:nvSpPr>
          <p:spPr>
            <a:xfrm>
              <a:off x="1" y="-1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380" name="Google Shape;380;p3"/>
            <p:cNvPicPr preferRelativeResize="0"/>
            <p:nvPr/>
          </p:nvPicPr>
          <p:blipFill rotWithShape="1">
            <a:blip r:embed="rId4">
              <a:alphaModFix amt="30000"/>
            </a:blip>
            <a:srcRect b="0" l="0" r="0" t="0"/>
            <a:stretch/>
          </p:blipFill>
          <p:spPr>
            <a:xfrm>
              <a:off x="0" y="-1"/>
              <a:ext cx="12192003" cy="6858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1" name="Google Shape;381;p3"/>
          <p:cNvSpPr txBox="1"/>
          <p:nvPr>
            <p:ph type="title"/>
          </p:nvPr>
        </p:nvSpPr>
        <p:spPr>
          <a:xfrm>
            <a:off x="7482601" y="417950"/>
            <a:ext cx="3997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s-ES" sz="3200"/>
              <a:t>Solución y propuesta de negocio</a:t>
            </a:r>
            <a:endParaRPr/>
          </a:p>
        </p:txBody>
      </p:sp>
      <p:grpSp>
        <p:nvGrpSpPr>
          <p:cNvPr id="382" name="Google Shape;382;p3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383" name="Google Shape;383;p3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19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437" name="Google Shape;437;p3"/>
          <p:cNvSpPr/>
          <p:nvPr/>
        </p:nvSpPr>
        <p:spPr>
          <a:xfrm>
            <a:off x="957262" y="1973174"/>
            <a:ext cx="5978258" cy="3671804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lt1"/>
          </a:solidFill>
          <a:ln cap="flat" cmpd="sng" w="15875">
            <a:solidFill>
              <a:srgbClr val="2157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38" name="Google Shape;438;p3"/>
          <p:cNvSpPr txBox="1"/>
          <p:nvPr/>
        </p:nvSpPr>
        <p:spPr>
          <a:xfrm>
            <a:off x="8040350" y="4257723"/>
            <a:ext cx="26640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8825" lIns="78825" spcFirstLastPara="1" rIns="78825" wrap="square" tIns="78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wentieth Century"/>
              <a:buNone/>
            </a:pPr>
            <a:r>
              <a:rPr b="0" i="0" lang="es-ES" sz="2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GPS a tiempo </a:t>
            </a:r>
            <a:r>
              <a:rPr lang="es-ES" sz="21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Real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9" name="Google Shape;439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8750" y="2180175"/>
            <a:ext cx="2855275" cy="3257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0" name="Google Shape;440;p3"/>
          <p:cNvGrpSpPr/>
          <p:nvPr/>
        </p:nvGrpSpPr>
        <p:grpSpPr>
          <a:xfrm>
            <a:off x="7820312" y="2554675"/>
            <a:ext cx="3482175" cy="2607425"/>
            <a:chOff x="-397220" y="1463"/>
            <a:chExt cx="3482175" cy="2607425"/>
          </a:xfrm>
        </p:grpSpPr>
        <p:sp>
          <p:nvSpPr>
            <p:cNvPr id="441" name="Google Shape;441;p3"/>
            <p:cNvSpPr/>
            <p:nvPr/>
          </p:nvSpPr>
          <p:spPr>
            <a:xfrm>
              <a:off x="-397220" y="1463"/>
              <a:ext cx="3482100" cy="744900"/>
            </a:xfrm>
            <a:prstGeom prst="roundRect">
              <a:avLst>
                <a:gd fmla="val 10000" name="adj"/>
              </a:avLst>
            </a:prstGeom>
            <a:solidFill>
              <a:srgbClr val="E77F4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9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100"/>
                <a:buFont typeface="Twentieth Century"/>
                <a:buNone/>
              </a:pPr>
              <a:r>
                <a:rPr lang="es-ES" sz="1900">
                  <a:solidFill>
                    <a:srgbClr val="FFFFFF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Detector de caídas</a:t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-397145" y="932738"/>
              <a:ext cx="3482100" cy="744900"/>
            </a:xfrm>
            <a:prstGeom prst="roundRect">
              <a:avLst>
                <a:gd fmla="val 10000" name="adj"/>
              </a:avLst>
            </a:prstGeom>
            <a:solidFill>
              <a:srgbClr val="BF9000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9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100"/>
                <a:buFont typeface="Twentieth Century"/>
                <a:buNone/>
              </a:pPr>
              <a:r>
                <a:rPr lang="es-ES" sz="1800">
                  <a:solidFill>
                    <a:srgbClr val="FFFFFF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Notificación a celulares vinculados </a:t>
              </a:r>
              <a:endParaRPr sz="1800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100"/>
                <a:buFont typeface="Twentieth Century"/>
                <a:buNone/>
              </a:pPr>
              <a:r>
                <a:rPr lang="es-ES" sz="1800">
                  <a:solidFill>
                    <a:srgbClr val="FFFFFF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y equipos de emergencia</a:t>
              </a:r>
              <a:endParaRPr sz="1900"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-397220" y="1863988"/>
              <a:ext cx="3482100" cy="744900"/>
            </a:xfrm>
            <a:prstGeom prst="roundRect">
              <a:avLst>
                <a:gd fmla="val 10000" name="adj"/>
              </a:avLst>
            </a:prstGeom>
            <a:solidFill>
              <a:srgbClr val="3876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9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ES" sz="1900">
                  <a:solidFill>
                    <a:srgbClr val="FFFFFF"/>
                  </a:solidFill>
                </a:rPr>
                <a:t>Gps a Tiempo Real</a:t>
              </a:r>
              <a:endParaRPr b="0" i="0" sz="1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Google Shape;449;g385513629d1_0_19"/>
          <p:cNvGrpSpPr/>
          <p:nvPr/>
        </p:nvGrpSpPr>
        <p:grpSpPr>
          <a:xfrm>
            <a:off x="0" y="-1"/>
            <a:ext cx="12192005" cy="6858000"/>
            <a:chOff x="0" y="-1"/>
            <a:chExt cx="12192005" cy="6858000"/>
          </a:xfrm>
        </p:grpSpPr>
        <p:sp>
          <p:nvSpPr>
            <p:cNvPr id="450" name="Google Shape;450;g385513629d1_0_19"/>
            <p:cNvSpPr/>
            <p:nvPr/>
          </p:nvSpPr>
          <p:spPr>
            <a:xfrm>
              <a:off x="1" y="-1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451" name="Google Shape;451;g385513629d1_0_19"/>
            <p:cNvPicPr preferRelativeResize="0"/>
            <p:nvPr/>
          </p:nvPicPr>
          <p:blipFill rotWithShape="1">
            <a:blip r:embed="rId4">
              <a:alphaModFix amt="30000"/>
            </a:blip>
            <a:srcRect b="0" l="0" r="0" t="0"/>
            <a:stretch/>
          </p:blipFill>
          <p:spPr>
            <a:xfrm>
              <a:off x="0" y="-1"/>
              <a:ext cx="12192005" cy="6858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2" name="Google Shape;452;g385513629d1_0_19"/>
          <p:cNvSpPr txBox="1"/>
          <p:nvPr>
            <p:ph type="title"/>
          </p:nvPr>
        </p:nvSpPr>
        <p:spPr>
          <a:xfrm>
            <a:off x="7482601" y="417950"/>
            <a:ext cx="3997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s-ES" sz="3200"/>
              <a:t>Solución y propuesta de negocio</a:t>
            </a:r>
            <a:endParaRPr/>
          </a:p>
        </p:txBody>
      </p:sp>
      <p:grpSp>
        <p:nvGrpSpPr>
          <p:cNvPr id="453" name="Google Shape;453;g385513629d1_0_19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454" name="Google Shape;454;g385513629d1_0_19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55" name="Google Shape;455;g385513629d1_0_19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56" name="Google Shape;456;g385513629d1_0_19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57" name="Google Shape;457;g385513629d1_0_19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58" name="Google Shape;458;g385513629d1_0_19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59" name="Google Shape;459;g385513629d1_0_19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0" name="Google Shape;460;g385513629d1_0_19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1" name="Google Shape;461;g385513629d1_0_19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2" name="Google Shape;462;g385513629d1_0_19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3" name="Google Shape;463;g385513629d1_0_19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4" name="Google Shape;464;g385513629d1_0_19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5" name="Google Shape;465;g385513629d1_0_19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6" name="Google Shape;466;g385513629d1_0_19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7" name="Google Shape;467;g385513629d1_0_19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8" name="Google Shape;468;g385513629d1_0_19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69" name="Google Shape;469;g385513629d1_0_19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70" name="Google Shape;470;g385513629d1_0_19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71" name="Google Shape;471;g385513629d1_0_19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72" name="Google Shape;472;g385513629d1_0_19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73" name="Google Shape;473;g385513629d1_0_19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74" name="Google Shape;474;g385513629d1_0_19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75" name="Google Shape;475;g385513629d1_0_19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76" name="Google Shape;476;g385513629d1_0_19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77" name="Google Shape;477;g385513629d1_0_19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78" name="Google Shape;478;g385513629d1_0_19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79" name="Google Shape;479;g385513629d1_0_19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80" name="Google Shape;480;g385513629d1_0_19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81" name="Google Shape;481;g385513629d1_0_19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82" name="Google Shape;482;g385513629d1_0_19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83" name="Google Shape;483;g385513629d1_0_19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84" name="Google Shape;484;g385513629d1_0_19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85" name="Google Shape;485;g385513629d1_0_19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86" name="Google Shape;486;g385513629d1_0_19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87" name="Google Shape;487;g385513629d1_0_19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88" name="Google Shape;488;g385513629d1_0_19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89" name="Google Shape;489;g385513629d1_0_19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0" name="Google Shape;490;g385513629d1_0_19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1" name="Google Shape;491;g385513629d1_0_19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2" name="Google Shape;492;g385513629d1_0_19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3" name="Google Shape;493;g385513629d1_0_19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4" name="Google Shape;494;g385513629d1_0_19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5" name="Google Shape;495;g385513629d1_0_19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6" name="Google Shape;496;g385513629d1_0_19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7" name="Google Shape;497;g385513629d1_0_19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8" name="Google Shape;498;g385513629d1_0_19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499" name="Google Shape;499;g385513629d1_0_19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0" name="Google Shape;500;g385513629d1_0_19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1" name="Google Shape;501;g385513629d1_0_19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2" name="Google Shape;502;g385513629d1_0_19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3" name="Google Shape;503;g385513629d1_0_19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4" name="Google Shape;504;g385513629d1_0_19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5" name="Google Shape;505;g385513629d1_0_19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6" name="Google Shape;506;g385513629d1_0_19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507" name="Google Shape;507;g385513629d1_0_19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02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508" name="Google Shape;508;g385513629d1_0_19"/>
          <p:cNvSpPr/>
          <p:nvPr/>
        </p:nvSpPr>
        <p:spPr>
          <a:xfrm>
            <a:off x="957262" y="1973174"/>
            <a:ext cx="5978400" cy="36717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lt1"/>
          </a:solidFill>
          <a:ln cap="flat" cmpd="sng" w="15875">
            <a:solidFill>
              <a:srgbClr val="2157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09" name="Google Shape;509;g385513629d1_0_19"/>
          <p:cNvSpPr txBox="1"/>
          <p:nvPr/>
        </p:nvSpPr>
        <p:spPr>
          <a:xfrm>
            <a:off x="8040350" y="4257723"/>
            <a:ext cx="26640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8825" lIns="78825" spcFirstLastPara="1" rIns="78825" wrap="square" tIns="78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wentieth Century"/>
              <a:buNone/>
            </a:pPr>
            <a:r>
              <a:rPr b="0" i="0" lang="es-ES" sz="2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GPS a tiempo </a:t>
            </a:r>
            <a:r>
              <a:rPr lang="es-ES" sz="21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Real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0" name="Google Shape;510;g385513629d1_0_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8750" y="2180175"/>
            <a:ext cx="2855275" cy="3257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1" name="Google Shape;511;g385513629d1_0_19"/>
          <p:cNvGrpSpPr/>
          <p:nvPr/>
        </p:nvGrpSpPr>
        <p:grpSpPr>
          <a:xfrm>
            <a:off x="7820312" y="2554675"/>
            <a:ext cx="3482175" cy="2607425"/>
            <a:chOff x="-397220" y="1463"/>
            <a:chExt cx="3482175" cy="2607425"/>
          </a:xfrm>
        </p:grpSpPr>
        <p:sp>
          <p:nvSpPr>
            <p:cNvPr id="512" name="Google Shape;512;g385513629d1_0_19"/>
            <p:cNvSpPr/>
            <p:nvPr/>
          </p:nvSpPr>
          <p:spPr>
            <a:xfrm>
              <a:off x="-397220" y="1463"/>
              <a:ext cx="3482100" cy="744900"/>
            </a:xfrm>
            <a:prstGeom prst="roundRect">
              <a:avLst>
                <a:gd fmla="val 10000" name="adj"/>
              </a:avLst>
            </a:prstGeom>
            <a:solidFill>
              <a:srgbClr val="E77F4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9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100"/>
                <a:buFont typeface="Twentieth Century"/>
                <a:buNone/>
              </a:pPr>
              <a:r>
                <a:rPr lang="es-ES" sz="1900">
                  <a:solidFill>
                    <a:srgbClr val="FFFFFF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Ubicación a tiempo real y control de sectores a transitar</a:t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g385513629d1_0_19"/>
            <p:cNvSpPr/>
            <p:nvPr/>
          </p:nvSpPr>
          <p:spPr>
            <a:xfrm>
              <a:off x="-397145" y="932738"/>
              <a:ext cx="3482100" cy="744900"/>
            </a:xfrm>
            <a:prstGeom prst="roundRect">
              <a:avLst>
                <a:gd fmla="val 10000" name="adj"/>
              </a:avLst>
            </a:prstGeom>
            <a:solidFill>
              <a:srgbClr val="BF9000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9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100"/>
                <a:buFont typeface="Twentieth Century"/>
                <a:buNone/>
              </a:pPr>
              <a:r>
                <a:rPr lang="es-ES" sz="1800">
                  <a:solidFill>
                    <a:srgbClr val="FFFFFF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Sección de recordatorio para citas </a:t>
              </a:r>
              <a:r>
                <a:rPr lang="es-ES" sz="1800">
                  <a:solidFill>
                    <a:srgbClr val="FFFFFF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médicas</a:t>
              </a:r>
              <a:r>
                <a:rPr lang="es-ES" sz="1800">
                  <a:solidFill>
                    <a:srgbClr val="FFFFFF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 y medicación</a:t>
              </a:r>
              <a:endParaRPr sz="1900"/>
            </a:p>
          </p:txBody>
        </p:sp>
        <p:sp>
          <p:nvSpPr>
            <p:cNvPr id="514" name="Google Shape;514;g385513629d1_0_19"/>
            <p:cNvSpPr/>
            <p:nvPr/>
          </p:nvSpPr>
          <p:spPr>
            <a:xfrm>
              <a:off x="-397220" y="1863988"/>
              <a:ext cx="3482100" cy="744900"/>
            </a:xfrm>
            <a:prstGeom prst="roundRect">
              <a:avLst>
                <a:gd fmla="val 10000" name="adj"/>
              </a:avLst>
            </a:prstGeom>
            <a:solidFill>
              <a:srgbClr val="38761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9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ES" sz="1900">
                  <a:solidFill>
                    <a:srgbClr val="FFFFFF"/>
                  </a:solidFill>
                </a:rPr>
                <a:t>Vinculación con el dispositivo </a:t>
              </a:r>
              <a:r>
                <a:rPr lang="es-ES" sz="1900">
                  <a:solidFill>
                    <a:srgbClr val="FFFFFF"/>
                  </a:solidFill>
                </a:rPr>
                <a:t>portátil</a:t>
              </a:r>
              <a:endParaRPr b="0" i="0" sz="1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5" name="Google Shape;515;g385513629d1_0_19"/>
          <p:cNvSpPr/>
          <p:nvPr/>
        </p:nvSpPr>
        <p:spPr>
          <a:xfrm>
            <a:off x="141150" y="959875"/>
            <a:ext cx="7080600" cy="4717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FFFFF"/>
          </a:solidFill>
          <a:ln cap="flat" cmpd="sng" w="15875">
            <a:solidFill>
              <a:srgbClr val="2157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16" name="Google Shape;516;g385513629d1_0_19" title="realTime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95550" y="1255113"/>
            <a:ext cx="1739775" cy="4096874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7" name="Google Shape;517;g385513629d1_0_19" title="Mockups.jp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11562" y="1255125"/>
            <a:ext cx="1739768" cy="4096874"/>
          </a:xfrm>
          <a:prstGeom prst="rect">
            <a:avLst/>
          </a:prstGeom>
          <a:solidFill>
            <a:srgbClr val="FFFFFF"/>
          </a:solidFill>
          <a:ln cap="flat" cmpd="sng" w="158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8" name="Google Shape;518;g385513629d1_0_19" title="Mockups (1).jp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6850" y="1270313"/>
            <a:ext cx="1870468" cy="4066475"/>
          </a:xfrm>
          <a:prstGeom prst="rect">
            <a:avLst/>
          </a:prstGeom>
          <a:solidFill>
            <a:srgbClr val="FFFFFF"/>
          </a:solidFill>
          <a:ln cap="flat" cmpd="sng" w="158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789c350559_0_0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Tecnologías</a:t>
            </a:r>
            <a:r>
              <a:rPr lang="es-ES"/>
              <a:t> a utilizar</a:t>
            </a:r>
            <a:endParaRPr/>
          </a:p>
        </p:txBody>
      </p:sp>
      <p:sp>
        <p:nvSpPr>
          <p:cNvPr id="525" name="Google Shape;525;g3789c350559_0_0"/>
          <p:cNvSpPr txBox="1"/>
          <p:nvPr>
            <p:ph idx="1" type="body"/>
          </p:nvPr>
        </p:nvSpPr>
        <p:spPr>
          <a:xfrm>
            <a:off x="935875" y="2394950"/>
            <a:ext cx="3420900" cy="36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Dispositivo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-GPS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-Comunicaciones </a:t>
            </a:r>
            <a:r>
              <a:rPr lang="es-ES"/>
              <a:t>móviles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-Sensores externos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g3789c350559_0_0"/>
          <p:cNvSpPr txBox="1"/>
          <p:nvPr>
            <p:ph idx="1" type="body"/>
          </p:nvPr>
        </p:nvSpPr>
        <p:spPr>
          <a:xfrm>
            <a:off x="5157600" y="2394950"/>
            <a:ext cx="3420900" cy="36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75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Aplicación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-Flutter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-Firebase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-Integración de Plataformas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Google (Google Maps, Calendar)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3789c350559_0_6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Metodología</a:t>
            </a:r>
            <a:r>
              <a:rPr lang="es-ES"/>
              <a:t> a utilizar</a:t>
            </a:r>
            <a:endParaRPr/>
          </a:p>
        </p:txBody>
      </p:sp>
      <p:sp>
        <p:nvSpPr>
          <p:cNvPr id="533" name="Google Shape;533;g3789c350559_0_6"/>
          <p:cNvSpPr txBox="1"/>
          <p:nvPr>
            <p:ph idx="1" type="body"/>
          </p:nvPr>
        </p:nvSpPr>
        <p:spPr>
          <a:xfrm>
            <a:off x="760407" y="2097225"/>
            <a:ext cx="4341600" cy="354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1475" lvl="0" marL="457200" rtl="0" algn="l">
              <a:spcBef>
                <a:spcPts val="1000"/>
              </a:spcBef>
              <a:spcAft>
                <a:spcPts val="0"/>
              </a:spcAft>
              <a:buSzPts val="2250"/>
              <a:buChar char="•"/>
            </a:pPr>
            <a:r>
              <a:rPr lang="es-ES"/>
              <a:t>Enfoque en el Cliente</a:t>
            </a:r>
            <a:endParaRPr/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s-ES"/>
              <a:t>Adaptabilidad</a:t>
            </a:r>
            <a:endParaRPr/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s-ES"/>
              <a:t>Optimización de recursos</a:t>
            </a:r>
            <a:endParaRPr/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s-ES"/>
              <a:t>Reducción de riesgo de falla</a:t>
            </a:r>
            <a:endParaRPr/>
          </a:p>
        </p:txBody>
      </p:sp>
      <p:sp>
        <p:nvSpPr>
          <p:cNvPr id="534" name="Google Shape;534;g3789c350559_0_6"/>
          <p:cNvSpPr/>
          <p:nvPr/>
        </p:nvSpPr>
        <p:spPr>
          <a:xfrm>
            <a:off x="5635087" y="2032274"/>
            <a:ext cx="5978400" cy="36717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lt1"/>
          </a:solidFill>
          <a:ln cap="flat" cmpd="sng" w="15875">
            <a:solidFill>
              <a:srgbClr val="2157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35" name="Google Shape;535;g3789c350559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6313" y="2368125"/>
            <a:ext cx="5175926" cy="3000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789c350559_0_18"/>
          <p:cNvSpPr txBox="1"/>
          <p:nvPr>
            <p:ph type="title"/>
          </p:nvPr>
        </p:nvSpPr>
        <p:spPr>
          <a:xfrm>
            <a:off x="1141425" y="609600"/>
            <a:ext cx="9906000" cy="1403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Roles de Equipo</a:t>
            </a:r>
            <a:endParaRPr/>
          </a:p>
        </p:txBody>
      </p:sp>
      <p:sp>
        <p:nvSpPr>
          <p:cNvPr id="542" name="Google Shape;542;g3789c350559_0_18"/>
          <p:cNvSpPr txBox="1"/>
          <p:nvPr>
            <p:ph idx="1" type="body"/>
          </p:nvPr>
        </p:nvSpPr>
        <p:spPr>
          <a:xfrm>
            <a:off x="647400" y="2081675"/>
            <a:ext cx="40842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Francisco Mira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1800"/>
              <a:t>Lider de producto </a:t>
            </a:r>
            <a:endParaRPr sz="1800"/>
          </a:p>
        </p:txBody>
      </p:sp>
      <p:sp>
        <p:nvSpPr>
          <p:cNvPr id="543" name="Google Shape;543;g3789c350559_0_18"/>
          <p:cNvSpPr txBox="1"/>
          <p:nvPr>
            <p:ph idx="2" type="body"/>
          </p:nvPr>
        </p:nvSpPr>
        <p:spPr>
          <a:xfrm>
            <a:off x="1038993" y="3116838"/>
            <a:ext cx="3208800" cy="2430900"/>
          </a:xfrm>
          <a:prstGeom prst="rect">
            <a:avLst/>
          </a:prstGeom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9725" lvl="0" marL="457200" rtl="0" algn="l">
              <a:spcBef>
                <a:spcPts val="1000"/>
              </a:spcBef>
              <a:spcAft>
                <a:spcPts val="0"/>
              </a:spcAft>
              <a:buSzPts val="1750"/>
              <a:buChar char="●"/>
            </a:pPr>
            <a:r>
              <a:rPr lang="es-ES"/>
              <a:t>Definir Objetivos del proyectos</a:t>
            </a:r>
            <a:endParaRPr/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SzPts val="1750"/>
              <a:buChar char="●"/>
            </a:pPr>
            <a:r>
              <a:rPr lang="es-ES"/>
              <a:t>Definir las Historias de usuarios</a:t>
            </a:r>
            <a:endParaRPr/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SzPts val="1750"/>
              <a:buChar char="●"/>
            </a:pPr>
            <a:r>
              <a:rPr lang="es-ES"/>
              <a:t>Realizar test con los usuarios finales</a:t>
            </a:r>
            <a:endParaRPr/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SzPts val="1750"/>
              <a:buChar char="●"/>
            </a:pPr>
            <a:r>
              <a:rPr lang="es-ES"/>
              <a:t>Recopilar resultados y mejoras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g3789c350559_0_18"/>
          <p:cNvSpPr txBox="1"/>
          <p:nvPr>
            <p:ph idx="3" type="body"/>
          </p:nvPr>
        </p:nvSpPr>
        <p:spPr>
          <a:xfrm>
            <a:off x="4510825" y="2081675"/>
            <a:ext cx="31845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Anibal Muñoz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800"/>
              <a:t>Desarrollador (APP)</a:t>
            </a:r>
            <a:endParaRPr sz="1800"/>
          </a:p>
        </p:txBody>
      </p:sp>
      <p:sp>
        <p:nvSpPr>
          <p:cNvPr id="545" name="Google Shape;545;g3789c350559_0_18"/>
          <p:cNvSpPr txBox="1"/>
          <p:nvPr>
            <p:ph idx="4" type="body"/>
          </p:nvPr>
        </p:nvSpPr>
        <p:spPr>
          <a:xfrm>
            <a:off x="4504213" y="3116860"/>
            <a:ext cx="3195900" cy="2430900"/>
          </a:xfrm>
          <a:prstGeom prst="rect">
            <a:avLst/>
          </a:prstGeom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9725" lvl="0" marL="457200" rtl="0" algn="l">
              <a:spcBef>
                <a:spcPts val="1000"/>
              </a:spcBef>
              <a:spcAft>
                <a:spcPts val="0"/>
              </a:spcAft>
              <a:buSzPts val="1750"/>
              <a:buChar char="●"/>
            </a:pPr>
            <a:r>
              <a:rPr lang="es-ES"/>
              <a:t>Desarrollar y generar incremento de valor de la APP</a:t>
            </a:r>
            <a:endParaRPr/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SzPts val="1750"/>
              <a:buChar char="●"/>
            </a:pPr>
            <a:r>
              <a:rPr lang="es-ES"/>
              <a:t>Desarrollar Back-end de la app y funcionalidades principales</a:t>
            </a:r>
            <a:endParaRPr/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SzPts val="1750"/>
              <a:buChar char="●"/>
            </a:pPr>
            <a:r>
              <a:rPr lang="es-ES"/>
              <a:t>Desarrollar Base de datos para almacenamiento de la información</a:t>
            </a:r>
            <a:endParaRPr/>
          </a:p>
        </p:txBody>
      </p:sp>
      <p:sp>
        <p:nvSpPr>
          <p:cNvPr id="546" name="Google Shape;546;g3789c350559_0_18"/>
          <p:cNvSpPr txBox="1"/>
          <p:nvPr>
            <p:ph idx="5" type="body"/>
          </p:nvPr>
        </p:nvSpPr>
        <p:spPr>
          <a:xfrm>
            <a:off x="7853342" y="2081663"/>
            <a:ext cx="31950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Ivo Stambuk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1800"/>
              <a:t>Desarrollador (Dispositivo)</a:t>
            </a:r>
            <a:endParaRPr sz="1800"/>
          </a:p>
        </p:txBody>
      </p:sp>
      <p:sp>
        <p:nvSpPr>
          <p:cNvPr id="547" name="Google Shape;547;g3789c350559_0_18"/>
          <p:cNvSpPr txBox="1"/>
          <p:nvPr>
            <p:ph idx="6" type="body"/>
          </p:nvPr>
        </p:nvSpPr>
        <p:spPr>
          <a:xfrm>
            <a:off x="7852442" y="3116838"/>
            <a:ext cx="3195000" cy="2430900"/>
          </a:xfrm>
          <a:prstGeom prst="rect">
            <a:avLst/>
          </a:prstGeom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9725" lvl="0" marL="457200" rtl="0" algn="l">
              <a:spcBef>
                <a:spcPts val="1000"/>
              </a:spcBef>
              <a:spcAft>
                <a:spcPts val="0"/>
              </a:spcAft>
              <a:buSzPts val="1750"/>
              <a:buChar char="●"/>
            </a:pPr>
            <a:r>
              <a:rPr lang="es-ES"/>
              <a:t>Desarrollar y generar incremento de valor del Dispositivo</a:t>
            </a:r>
            <a:endParaRPr/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SzPts val="1750"/>
              <a:buChar char="●"/>
            </a:pPr>
            <a:r>
              <a:rPr lang="es-ES"/>
              <a:t>Desarrollar funcionalidades principales del dispositivo.</a:t>
            </a:r>
            <a:endParaRPr/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SzPts val="1750"/>
              <a:buChar char="●"/>
            </a:pPr>
            <a:r>
              <a:rPr lang="es-ES"/>
              <a:t>Desarrollar MVP y modelo del dispositivo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5"/>
          <p:cNvSpPr txBox="1"/>
          <p:nvPr>
            <p:ph type="title"/>
          </p:nvPr>
        </p:nvSpPr>
        <p:spPr>
          <a:xfrm>
            <a:off x="1028688" y="4538464"/>
            <a:ext cx="10025100" cy="8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s-ES"/>
              <a:t>Conclusión</a:t>
            </a:r>
            <a:endParaRPr/>
          </a:p>
        </p:txBody>
      </p:sp>
      <p:pic>
        <p:nvPicPr>
          <p:cNvPr descr="Circuito" id="554" name="Google Shape;554;p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2387" y="761824"/>
            <a:ext cx="10577700" cy="3521400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id="555" name="Google Shape;55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23288" y="961863"/>
            <a:ext cx="5945400" cy="312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23300" y="961875"/>
            <a:ext cx="5945400" cy="312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2024-10-18T17:34:13Z</dcterms:created>
  <dc:creator>francisco mira farias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